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1" r:id="rId4"/>
    <p:sldId id="276" r:id="rId5"/>
    <p:sldId id="292" r:id="rId6"/>
    <p:sldId id="277" r:id="rId7"/>
    <p:sldId id="290" r:id="rId8"/>
    <p:sldId id="260" r:id="rId9"/>
    <p:sldId id="258" r:id="rId10"/>
    <p:sldId id="264" r:id="rId11"/>
    <p:sldId id="281" r:id="rId12"/>
    <p:sldId id="293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5D100"/>
    <a:srgbClr val="3A516D"/>
    <a:srgbClr val="3333FF"/>
    <a:srgbClr val="002F67"/>
    <a:srgbClr val="00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F20E1-BC5B-4B44-82D3-2B7E949BAEE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B9C6F-8E34-447A-8E6C-27FCA5FB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B9C6F-8E34-447A-8E6C-27FCA5FB99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B9C6F-8E34-447A-8E6C-27FCA5FB99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6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B033-627B-4447-8950-484B794BB43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0B9F-E0F9-4EFC-A37A-EF8A9261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9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764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bg1"/>
                </a:solidFill>
                <a:latin typeface="BPG Nino Mtavruli" panose="02000506000000020004" pitchFamily="50" charset="0"/>
              </a:rPr>
              <a:t>ქალებისა და </a:t>
            </a:r>
            <a:r>
              <a:rPr lang="ka-GE" sz="2400" b="1" smtClean="0">
                <a:solidFill>
                  <a:schemeClr val="bg1"/>
                </a:solidFill>
                <a:latin typeface="BPG Nino Mtavruli" panose="02000506000000020004" pitchFamily="50" charset="0"/>
              </a:rPr>
              <a:t>გოგოებისთვის ინფრასტრუქტურის</a:t>
            </a:r>
          </a:p>
          <a:p>
            <a:pPr algn="ctr"/>
            <a:r>
              <a:rPr lang="ka-GE" sz="2400" b="1" smtClean="0">
                <a:solidFill>
                  <a:schemeClr val="bg1"/>
                </a:solidFill>
                <a:latin typeface="BPG Nino Mtavruli" panose="02000506000000020004" pitchFamily="50" charset="0"/>
              </a:rPr>
              <a:t> ხელმისაწვდომობის შესახებ</a:t>
            </a:r>
            <a:endParaRPr lang="ka-GE" sz="2400" b="1" dirty="0" smtClean="0">
              <a:solidFill>
                <a:schemeClr val="bg1"/>
              </a:solidFill>
              <a:latin typeface="BPG Nino Mtavruli" panose="02000506000000020004" pitchFamily="50" charset="0"/>
            </a:endParaRPr>
          </a:p>
          <a:p>
            <a:pPr algn="ctr"/>
            <a:endParaRPr lang="ka-GE" b="1" dirty="0">
              <a:solidFill>
                <a:schemeClr val="bg1"/>
              </a:solidFill>
              <a:latin typeface="BPG Nino Mtavruli" panose="0200050600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72C8B-5558-4072-A3BE-568DF3FC5371}"/>
              </a:ext>
            </a:extLst>
          </p:cNvPr>
          <p:cNvSpPr/>
          <p:nvPr/>
        </p:nvSpPr>
        <p:spPr>
          <a:xfrm>
            <a:off x="161924" y="117351"/>
            <a:ext cx="11858625" cy="1065227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b" anchorCtr="0"/>
          <a:lstStyle/>
          <a:p>
            <a:pPr algn="ctr"/>
            <a:r>
              <a:rPr lang="ka-GE" sz="2800" b="1" dirty="0" smtClean="0">
                <a:solidFill>
                  <a:srgbClr val="002F67"/>
                </a:solidFill>
                <a:latin typeface="BPG Nino Mtavruli" panose="02000506000000020004" pitchFamily="50" charset="0"/>
              </a:rPr>
              <a:t>ქალაქ ფოთის </a:t>
            </a:r>
            <a:r>
              <a:rPr lang="ka-GE" sz="2800" b="1" smtClean="0">
                <a:solidFill>
                  <a:srgbClr val="002F67"/>
                </a:solidFill>
                <a:latin typeface="BPG Nino Mtavruli" panose="02000506000000020004" pitchFamily="50" charset="0"/>
              </a:rPr>
              <a:t>მუნიციპალიტეტის მერია</a:t>
            </a:r>
            <a:endParaRPr lang="ka-GE" sz="2800" b="1" dirty="0">
              <a:solidFill>
                <a:srgbClr val="002F67"/>
              </a:solidFill>
              <a:latin typeface="BPG Nino Mtavruli" panose="02000506000000020004" pitchFamily="50" charset="0"/>
            </a:endParaRPr>
          </a:p>
          <a:p>
            <a:pPr algn="ctr"/>
            <a:endParaRPr lang="ka-GE" sz="2800" b="1" smtClean="0">
              <a:solidFill>
                <a:srgbClr val="002F67"/>
              </a:solidFill>
              <a:latin typeface="BPG Nino Mtavruli" panose="02000506000000020004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72C8B-5558-4072-A3BE-568DF3FC5371}"/>
              </a:ext>
            </a:extLst>
          </p:cNvPr>
          <p:cNvSpPr/>
          <p:nvPr/>
        </p:nvSpPr>
        <p:spPr>
          <a:xfrm>
            <a:off x="161924" y="6177009"/>
            <a:ext cx="11858625" cy="56817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b" anchorCtr="0"/>
          <a:lstStyle/>
          <a:p>
            <a:pPr algn="ctr"/>
            <a:endParaRPr lang="en-US" sz="2800" b="1" dirty="0">
              <a:solidFill>
                <a:srgbClr val="002F67"/>
              </a:solidFill>
              <a:latin typeface="BPG Nino Mtavruli" panose="02000506000000020004" pitchFamily="50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4726138" y="6252468"/>
            <a:ext cx="2399414" cy="417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2000" b="1" dirty="0" smtClean="0"/>
              <a:t>#ფოთისთვის</a:t>
            </a:r>
            <a:endParaRPr lang="en-US" sz="2000" b="1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0371701" y="6105339"/>
            <a:ext cx="292445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49" y="4552950"/>
            <a:ext cx="790574" cy="7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24477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824" y="106564"/>
            <a:ext cx="7732223" cy="72386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281DB-0F40-4EEA-A21C-B6984D3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11" y="1520873"/>
            <a:ext cx="3241374" cy="2553439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ka-GE" sz="2200" b="0" dirty="0"/>
              <a:t/>
            </a:r>
            <a:br>
              <a:rPr lang="ka-GE" sz="2200" b="0" dirty="0"/>
            </a:br>
            <a:r>
              <a:rPr lang="ka-GE" sz="2200" b="0" dirty="0"/>
              <a:t/>
            </a:r>
            <a:br>
              <a:rPr lang="ka-GE" sz="2200" b="0" dirty="0"/>
            </a:br>
            <a:endParaRPr lang="ka-GE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5C453F-188E-4731-98F5-2C4DB8B1CC9B}"/>
              </a:ext>
            </a:extLst>
          </p:cNvPr>
          <p:cNvSpPr txBox="1">
            <a:spLocks/>
          </p:cNvSpPr>
          <p:nvPr/>
        </p:nvSpPr>
        <p:spPr>
          <a:xfrm>
            <a:off x="277063" y="106564"/>
            <a:ext cx="6345217" cy="69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2400" dirty="0" smtClean="0"/>
              <a:t>სახურავების რეაბილიტაცია</a:t>
            </a:r>
            <a:endParaRPr lang="ka-GE" sz="24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AC586A-53D9-4E89-88E6-8A6452DA2D4A}"/>
              </a:ext>
            </a:extLst>
          </p:cNvPr>
          <p:cNvSpPr txBox="1">
            <a:spLocks/>
          </p:cNvSpPr>
          <p:nvPr/>
        </p:nvSpPr>
        <p:spPr>
          <a:xfrm>
            <a:off x="8799621" y="1444471"/>
            <a:ext cx="3155356" cy="65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spc="-100" dirty="0">
              <a:solidFill>
                <a:srgbClr val="002F67"/>
              </a:solidFill>
              <a:latin typeface="BPG Nino Mtavruli" panose="02000506000000020004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01213" y="6311370"/>
            <a:ext cx="3705044" cy="36891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8684678" y="6146492"/>
            <a:ext cx="2451651" cy="209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000" b="1" dirty="0" smtClean="0"/>
              <a:t> </a:t>
            </a:r>
          </a:p>
          <a:p>
            <a:pPr algn="ctr"/>
            <a:r>
              <a:rPr lang="ka-GE" sz="1000" b="1" dirty="0" smtClean="0"/>
              <a:t>#</a:t>
            </a:r>
            <a:r>
              <a:rPr lang="ka-GE" sz="1800" b="1" dirty="0" smtClean="0"/>
              <a:t>ფოთისთვის</a:t>
            </a:r>
            <a:endParaRPr lang="en-US" sz="1000" b="1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1244843" y="6146492"/>
            <a:ext cx="661414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>
                <a:solidFill>
                  <a:schemeClr val="bg1"/>
                </a:solidFill>
              </a:rPr>
              <a:t>9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346" y="3822323"/>
            <a:ext cx="3700175" cy="192925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5582" y="3874617"/>
            <a:ext cx="35637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>
                <a:solidFill>
                  <a:srgbClr val="000099"/>
                </a:solidFill>
              </a:rPr>
              <a:t>ქალაქ ფოთში მრავალსართულიანი საცხოვრებელი სახლების სახურავების რეაბილიტაცია </a:t>
            </a:r>
            <a:r>
              <a:rPr lang="ka-GE" dirty="0" smtClean="0">
                <a:solidFill>
                  <a:srgbClr val="000099"/>
                </a:solidFill>
              </a:rPr>
              <a:t>დასრულდა - </a:t>
            </a:r>
            <a:r>
              <a:rPr lang="ka-GE" sz="2000" b="1" dirty="0" smtClean="0">
                <a:solidFill>
                  <a:srgbClr val="000099"/>
                </a:solidFill>
              </a:rPr>
              <a:t>43</a:t>
            </a:r>
            <a:r>
              <a:rPr lang="ka-GE" sz="1600" b="1" dirty="0" smtClean="0">
                <a:solidFill>
                  <a:srgbClr val="000099"/>
                </a:solidFill>
              </a:rPr>
              <a:t> </a:t>
            </a:r>
            <a:r>
              <a:rPr lang="ka-GE" sz="1600" b="1" dirty="0">
                <a:solidFill>
                  <a:srgbClr val="000099"/>
                </a:solidFill>
              </a:rPr>
              <a:t>სახურავი </a:t>
            </a:r>
            <a:r>
              <a:rPr lang="ka-GE" sz="1600" dirty="0" smtClean="0">
                <a:solidFill>
                  <a:srgbClr val="000099"/>
                </a:solidFill>
              </a:rPr>
              <a:t>სრული</a:t>
            </a:r>
          </a:p>
          <a:p>
            <a:pPr algn="ctr"/>
            <a:r>
              <a:rPr lang="ka-GE" sz="1600" dirty="0" smtClean="0">
                <a:solidFill>
                  <a:srgbClr val="000099"/>
                </a:solidFill>
              </a:rPr>
              <a:t>53 სახურავი - ნაწილობრივი</a:t>
            </a:r>
            <a:endParaRPr lang="ka-GE" sz="1600" dirty="0" smtClean="0">
              <a:solidFill>
                <a:srgbClr val="000099"/>
              </a:solidFill>
            </a:endParaRPr>
          </a:p>
          <a:p>
            <a:pPr algn="ctr"/>
            <a:endParaRPr lang="ka-GE" sz="1400" b="1" dirty="0">
              <a:solidFill>
                <a:srgbClr val="000099"/>
              </a:solidFill>
            </a:endParaRPr>
          </a:p>
          <a:p>
            <a:pPr algn="ctr"/>
            <a:endParaRPr lang="ka-GE" sz="1600" dirty="0">
              <a:solidFill>
                <a:srgbClr val="002F6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022"/>
            <a:ext cx="3139731" cy="239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89" y="1116745"/>
            <a:ext cx="3097565" cy="231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1807"/>
            <a:ext cx="3091029" cy="2312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81" y="1116745"/>
            <a:ext cx="2877004" cy="228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67109"/>
              </p:ext>
            </p:extLst>
          </p:nvPr>
        </p:nvGraphicFramePr>
        <p:xfrm>
          <a:off x="4257019" y="3876129"/>
          <a:ext cx="7454336" cy="16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815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568440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446887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2394194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810919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ქალი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კაცი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სულ (ბენეფიციარი)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smtClean="0">
                          <a:solidFill>
                            <a:srgbClr val="3A516D"/>
                          </a:solidFill>
                          <a:effectLst/>
                        </a:rPr>
                        <a:t>საცხოვრებელი სახლების რეაბილიტაცია</a:t>
                      </a:r>
                      <a:endParaRPr lang="ka-GE" sz="1600" b="1" i="0" u="none" strike="noStrike" dirty="0">
                        <a:solidFill>
                          <a:srgbClr val="3A51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60%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40%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12 000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6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824" y="106564"/>
            <a:ext cx="7732223" cy="72386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281DB-0F40-4EEA-A21C-B6984D3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11" y="1520873"/>
            <a:ext cx="3241374" cy="2553439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ka-GE" sz="2200" b="0" dirty="0"/>
              <a:t/>
            </a:r>
            <a:br>
              <a:rPr lang="ka-GE" sz="2200" b="0" dirty="0"/>
            </a:br>
            <a:r>
              <a:rPr lang="ka-GE" sz="2200" b="0" dirty="0"/>
              <a:t/>
            </a:r>
            <a:br>
              <a:rPr lang="ka-GE" sz="2200" b="0" dirty="0"/>
            </a:br>
            <a:endParaRPr lang="ka-GE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5C453F-188E-4731-98F5-2C4DB8B1CC9B}"/>
              </a:ext>
            </a:extLst>
          </p:cNvPr>
          <p:cNvSpPr txBox="1">
            <a:spLocks/>
          </p:cNvSpPr>
          <p:nvPr/>
        </p:nvSpPr>
        <p:spPr>
          <a:xfrm>
            <a:off x="277063" y="106564"/>
            <a:ext cx="6345217" cy="69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2400" dirty="0" smtClean="0"/>
              <a:t>ტრანსპორტი</a:t>
            </a:r>
            <a:endParaRPr lang="ka-GE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9671" y="3271443"/>
            <a:ext cx="1264756" cy="1145537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AC586A-53D9-4E89-88E6-8A6452DA2D4A}"/>
              </a:ext>
            </a:extLst>
          </p:cNvPr>
          <p:cNvSpPr txBox="1">
            <a:spLocks/>
          </p:cNvSpPr>
          <p:nvPr/>
        </p:nvSpPr>
        <p:spPr>
          <a:xfrm>
            <a:off x="8799621" y="1444471"/>
            <a:ext cx="3155356" cy="65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spc="-100" dirty="0">
              <a:solidFill>
                <a:srgbClr val="002F67"/>
              </a:solidFill>
              <a:latin typeface="BPG Nino Mtavruli" panose="02000506000000020004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" y="958080"/>
            <a:ext cx="1264756" cy="11455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01213" y="6311370"/>
            <a:ext cx="3664162" cy="36891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8684678" y="6146492"/>
            <a:ext cx="2451651" cy="209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000" b="1" dirty="0" smtClean="0"/>
              <a:t> </a:t>
            </a:r>
          </a:p>
          <a:p>
            <a:pPr algn="ctr"/>
            <a:r>
              <a:rPr lang="ka-GE" sz="1000" b="1" dirty="0" smtClean="0"/>
              <a:t>#</a:t>
            </a:r>
            <a:r>
              <a:rPr lang="ka-GE" sz="1800" b="1" dirty="0" smtClean="0"/>
              <a:t>ფოთისთვის</a:t>
            </a:r>
            <a:endParaRPr lang="en-US" sz="1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83871"/>
              </p:ext>
            </p:extLst>
          </p:nvPr>
        </p:nvGraphicFramePr>
        <p:xfrm>
          <a:off x="4990144" y="1347660"/>
          <a:ext cx="6964833" cy="2508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4833">
                  <a:extLst>
                    <a:ext uri="{9D8B030D-6E8A-4147-A177-3AD203B41FA5}">
                      <a16:colId xmlns:a16="http://schemas.microsoft.com/office/drawing/2014/main" val="1108452012"/>
                    </a:ext>
                  </a:extLst>
                </a:gridCol>
              </a:tblGrid>
              <a:tr h="370533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ქალაქ ფოთის მუნიციპალიტეტში, მგზავრთა გადაყვანას ემსახურება</a:t>
                      </a:r>
                      <a:endParaRPr lang="ka-GE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40981"/>
                  </a:ext>
                </a:extLst>
              </a:tr>
              <a:tr h="43647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14 ავტობუსი- 9 მარშრუტი</a:t>
                      </a:r>
                      <a:r>
                        <a:rPr lang="en-US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შპს ,,ფოთის სატრანსპორტო </a:t>
                      </a:r>
                      <a:r>
                        <a:rPr lang="ka-GE" sz="1400" b="0" i="0" u="none" strike="noStrike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კომპანია"</a:t>
                      </a:r>
                      <a:endParaRPr lang="ka-GE" sz="1400" b="0" i="0" u="none" strike="noStrike" dirty="0" smtClean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91047"/>
                  </a:ext>
                </a:extLst>
              </a:tr>
              <a:tr h="651363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საანგარიშო პერიოდში მუნიციპალური ტრანსპორტი მოემსახურა 569 844 მგზავრს, აქედან შეღავათით ისარგებლა 162 </a:t>
                      </a:r>
                      <a:r>
                        <a:rPr lang="ka-GE" sz="1400" b="0" i="0" u="none" strike="noStrike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104 ბენეფიციარმა</a:t>
                      </a:r>
                      <a:endParaRPr lang="ka-GE" sz="1400" b="0" i="0" u="none" strike="noStrike" dirty="0" smtClean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84242"/>
                  </a:ext>
                </a:extLst>
              </a:tr>
              <a:tr h="3786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33 მიკროავტობუსი-10 მარშრუტი</a:t>
                      </a:r>
                      <a:r>
                        <a:rPr lang="en-US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ინდივიდუალური მეწარმეები</a:t>
                      </a: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5708"/>
                  </a:ext>
                </a:extLst>
              </a:tr>
              <a:tr h="6714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საანგარიშო პერიოდში მიკროავტობუსები მოემსახურა 683 812 მგზავრს</a:t>
                      </a:r>
                      <a:endParaRPr lang="ka-GE" sz="1400" b="0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04111"/>
                  </a:ext>
                </a:extLst>
              </a:tr>
            </a:tbl>
          </a:graphicData>
        </a:graphic>
      </p:graphicFrame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1036808" y="6146492"/>
            <a:ext cx="828567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 smtClean="0">
                <a:solidFill>
                  <a:schemeClr val="bg1"/>
                </a:solidFill>
              </a:rPr>
              <a:t>10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3" y="1214908"/>
            <a:ext cx="4263790" cy="2994932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52877"/>
              </p:ext>
            </p:extLst>
          </p:nvPr>
        </p:nvGraphicFramePr>
        <p:xfrm>
          <a:off x="277063" y="4740560"/>
          <a:ext cx="7454336" cy="16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815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568440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446887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2394194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810919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ქალი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კაცი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სულ (ბენეფიციარი)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smtClean="0">
                          <a:solidFill>
                            <a:srgbClr val="3A516D"/>
                          </a:solidFill>
                          <a:effectLst/>
                        </a:rPr>
                        <a:t>მუნიციპალური ტრანსპორტით მომსახურება</a:t>
                      </a:r>
                      <a:endParaRPr lang="ka-GE" sz="1600" b="1" i="0" u="none" strike="noStrike" dirty="0">
                        <a:solidFill>
                          <a:srgbClr val="3A51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873 080</a:t>
                      </a:r>
                    </a:p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66%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450 808</a:t>
                      </a:r>
                    </a:p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1 323 888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824" y="106564"/>
            <a:ext cx="7732223" cy="72386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281DB-0F40-4EEA-A21C-B6984D3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11" y="1520873"/>
            <a:ext cx="3241374" cy="2553439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ka-GE" sz="2200" b="0" dirty="0"/>
              <a:t/>
            </a:r>
            <a:br>
              <a:rPr lang="ka-GE" sz="2200" b="0" dirty="0"/>
            </a:br>
            <a:r>
              <a:rPr lang="ka-GE" sz="2200" b="0" dirty="0"/>
              <a:t/>
            </a:r>
            <a:br>
              <a:rPr lang="ka-GE" sz="2200" b="0" dirty="0"/>
            </a:br>
            <a:endParaRPr lang="ka-GE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5C453F-188E-4731-98F5-2C4DB8B1CC9B}"/>
              </a:ext>
            </a:extLst>
          </p:cNvPr>
          <p:cNvSpPr txBox="1">
            <a:spLocks/>
          </p:cNvSpPr>
          <p:nvPr/>
        </p:nvSpPr>
        <p:spPr>
          <a:xfrm>
            <a:off x="277063" y="106564"/>
            <a:ext cx="6345217" cy="69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2400" dirty="0" smtClean="0"/>
              <a:t>ინტერნეტი</a:t>
            </a:r>
            <a:endParaRPr lang="ka-GE" sz="24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AC586A-53D9-4E89-88E6-8A6452DA2D4A}"/>
              </a:ext>
            </a:extLst>
          </p:cNvPr>
          <p:cNvSpPr txBox="1">
            <a:spLocks/>
          </p:cNvSpPr>
          <p:nvPr/>
        </p:nvSpPr>
        <p:spPr>
          <a:xfrm>
            <a:off x="8799621" y="1444471"/>
            <a:ext cx="3155356" cy="65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spc="-100" dirty="0">
              <a:solidFill>
                <a:srgbClr val="002F67"/>
              </a:solidFill>
              <a:latin typeface="BPG Nino Mtavruli" panose="02000506000000020004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01213" y="6311370"/>
            <a:ext cx="3664162" cy="36891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8684678" y="6146492"/>
            <a:ext cx="2451651" cy="209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000" b="1" dirty="0" smtClean="0"/>
              <a:t> </a:t>
            </a:r>
          </a:p>
          <a:p>
            <a:pPr algn="ctr"/>
            <a:r>
              <a:rPr lang="ka-GE" sz="1000" b="1" dirty="0" smtClean="0"/>
              <a:t>#</a:t>
            </a:r>
            <a:r>
              <a:rPr lang="ka-GE" sz="1800" b="1" dirty="0" smtClean="0"/>
              <a:t>ფოთისთვის</a:t>
            </a:r>
            <a:endParaRPr lang="en-US" sz="1000" b="1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1036808" y="6146492"/>
            <a:ext cx="828567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 smtClean="0">
                <a:solidFill>
                  <a:schemeClr val="bg1"/>
                </a:solidFill>
              </a:rPr>
              <a:t>11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63287"/>
              </p:ext>
            </p:extLst>
          </p:nvPr>
        </p:nvGraphicFramePr>
        <p:xfrm>
          <a:off x="5678426" y="2405207"/>
          <a:ext cx="6368259" cy="2443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891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339922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236080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2045366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884281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ქალი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კაცი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სულ (ბენეფიციარი)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1558873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ინტერნეტი</a:t>
                      </a:r>
                      <a:endParaRPr lang="ka-GE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60%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40%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35 500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" y="2248528"/>
            <a:ext cx="5072255" cy="29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6C78E-4056-4674-96FF-47CDB6CF4DBC}"/>
              </a:ext>
            </a:extLst>
          </p:cNvPr>
          <p:cNvSpPr/>
          <p:nvPr/>
        </p:nvSpPr>
        <p:spPr>
          <a:xfrm>
            <a:off x="2176558" y="2766221"/>
            <a:ext cx="8149779" cy="1165699"/>
          </a:xfrm>
          <a:prstGeom prst="rect">
            <a:avLst/>
          </a:prstGeom>
          <a:gradFill>
            <a:gsLst>
              <a:gs pos="56000">
                <a:srgbClr val="FCFCFC">
                  <a:lumMod val="0"/>
                  <a:lumOff val="100000"/>
                </a:srgbClr>
              </a:gs>
              <a:gs pos="0">
                <a:schemeClr val="bg1">
                  <a:lumMod val="95000"/>
                  <a:alpha val="24000"/>
                </a:schemeClr>
              </a:gs>
              <a:gs pos="100000">
                <a:schemeClr val="bg1">
                  <a:alpha val="26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b="1" dirty="0" smtClean="0">
                <a:solidFill>
                  <a:srgbClr val="002060"/>
                </a:solidFill>
              </a:rPr>
              <a:t>მადლობა ყურადღებისთვის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F281DB-0F40-4EEA-A21C-B6984D3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138" y="950002"/>
            <a:ext cx="4723485" cy="591134"/>
          </a:xfrm>
        </p:spPr>
        <p:txBody>
          <a:bodyPr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ka-GE" sz="2200" smtClean="0">
                <a:solidFill>
                  <a:schemeClr val="bg1"/>
                </a:solidFill>
              </a:rPr>
              <a:t>განხორციელებული </a:t>
            </a:r>
            <a:r>
              <a:rPr lang="ka-GE" sz="2200" dirty="0">
                <a:solidFill>
                  <a:schemeClr val="bg1"/>
                </a:solidFill>
              </a:rPr>
              <a:t>სამუშაოები: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89BAE5-702F-4A38-A4AB-080A4120E2E8}"/>
              </a:ext>
            </a:extLst>
          </p:cNvPr>
          <p:cNvSpPr/>
          <p:nvPr/>
        </p:nvSpPr>
        <p:spPr>
          <a:xfrm>
            <a:off x="210713" y="338658"/>
            <a:ext cx="66350" cy="292100"/>
          </a:xfrm>
          <a:prstGeom prst="rect">
            <a:avLst/>
          </a:prstGeom>
          <a:solidFill>
            <a:srgbClr val="002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3" y="1140093"/>
            <a:ext cx="1264756" cy="11455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1049" y="4803516"/>
            <a:ext cx="1264756" cy="11455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r="18034"/>
          <a:stretch/>
        </p:blipFill>
        <p:spPr>
          <a:xfrm>
            <a:off x="210713" y="1247319"/>
            <a:ext cx="5372088" cy="460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2A32B9-6BB2-4D7A-B2A3-0C181B944C88}"/>
              </a:ext>
            </a:extLst>
          </p:cNvPr>
          <p:cNvSpPr/>
          <p:nvPr/>
        </p:nvSpPr>
        <p:spPr>
          <a:xfrm>
            <a:off x="5727682" y="296946"/>
            <a:ext cx="298579" cy="57696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49000"/>
                </a:schemeClr>
              </a:gs>
              <a:gs pos="100000">
                <a:schemeClr val="tx1">
                  <a:alpha val="47000"/>
                  <a:lumMod val="74000"/>
                  <a:lumOff val="2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3F281DB-0F40-4EEA-A21C-B6984D3C7D70}"/>
              </a:ext>
            </a:extLst>
          </p:cNvPr>
          <p:cNvSpPr txBox="1">
            <a:spLocks/>
          </p:cNvSpPr>
          <p:nvPr/>
        </p:nvSpPr>
        <p:spPr>
          <a:xfrm>
            <a:off x="6068138" y="1591749"/>
            <a:ext cx="6038373" cy="27172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126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ka-GE" sz="1600" dirty="0" smtClean="0">
                <a:solidFill>
                  <a:schemeClr val="bg1"/>
                </a:solidFill>
              </a:rPr>
              <a:t>ლოკაციაზე </a:t>
            </a:r>
            <a:r>
              <a:rPr lang="ka-GE" sz="1600" dirty="0" smtClean="0">
                <a:solidFill>
                  <a:schemeClr val="bg1"/>
                </a:solidFill>
              </a:rPr>
              <a:t>განხორციელდა და </a:t>
            </a:r>
            <a:r>
              <a:rPr lang="ka-GE" sz="1600" dirty="0" smtClean="0">
                <a:solidFill>
                  <a:schemeClr val="bg1"/>
                </a:solidFill>
              </a:rPr>
              <a:t>მიმდინარეობს </a:t>
            </a:r>
            <a:r>
              <a:rPr lang="ka-GE" sz="1600" dirty="0" smtClean="0">
                <a:solidFill>
                  <a:schemeClr val="bg1"/>
                </a:solidFill>
              </a:rPr>
              <a:t>სარეაბილიტაციო </a:t>
            </a:r>
            <a:r>
              <a:rPr lang="ka-GE" sz="1600" dirty="0" smtClean="0">
                <a:solidFill>
                  <a:schemeClr val="bg1"/>
                </a:solidFill>
              </a:rPr>
              <a:t>სამუშაოები.</a:t>
            </a:r>
            <a:endParaRPr lang="ka-GE" sz="1600" dirty="0" smtClean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675" y="273790"/>
            <a:ext cx="5619007" cy="72386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C5C453F-188E-4731-98F5-2C4DB8B1CC9B}"/>
              </a:ext>
            </a:extLst>
          </p:cNvPr>
          <p:cNvSpPr txBox="1">
            <a:spLocks/>
          </p:cNvSpPr>
          <p:nvPr/>
        </p:nvSpPr>
        <p:spPr>
          <a:xfrm>
            <a:off x="532632" y="338658"/>
            <a:ext cx="5396932" cy="57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2400" dirty="0"/>
              <a:t>ინფრასტრუქტურული პროექტები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7063" y="6262210"/>
            <a:ext cx="11475382" cy="50905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4595225" y="6264778"/>
            <a:ext cx="2399414" cy="417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2000" b="1" dirty="0" smtClean="0"/>
              <a:t>#ფოთისთვის</a:t>
            </a:r>
            <a:endParaRPr lang="en-US" sz="2000" b="1" dirty="0"/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1312801" y="6160983"/>
            <a:ext cx="292445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 smtClean="0">
                <a:solidFill>
                  <a:schemeClr val="bg1"/>
                </a:solidFill>
              </a:rPr>
              <a:t>1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12195"/>
              </p:ext>
            </p:extLst>
          </p:nvPr>
        </p:nvGraphicFramePr>
        <p:xfrm>
          <a:off x="5876971" y="2869673"/>
          <a:ext cx="6219779" cy="156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117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176504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144213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1554945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810919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ქალი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კაცი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სულ (ბენეფიციარი)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r>
                        <a:rPr lang="ka-GE" sz="1600" b="1" smtClean="0">
                          <a:solidFill>
                            <a:srgbClr val="000099"/>
                          </a:solidFill>
                        </a:rPr>
                        <a:t>სარეაბილიტაციო სამუშაოები</a:t>
                      </a:r>
                      <a:endParaRPr lang="en-US" sz="1600" b="1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53%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47%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47 500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8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824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ka-GE" dirty="0" smtClean="0"/>
          </a:p>
          <a:p>
            <a:pPr fontAlgn="ctr"/>
            <a:endParaRPr lang="ka-GE" dirty="0"/>
          </a:p>
          <a:p>
            <a:pPr fontAlgn="ctr"/>
            <a:endParaRPr lang="ka-GE" dirty="0" smtClean="0"/>
          </a:p>
          <a:p>
            <a:pPr fontAlgn="ctr"/>
            <a:endParaRPr lang="ka-GE" dirty="0"/>
          </a:p>
          <a:p>
            <a:pPr fontAlgn="ctr"/>
            <a:endParaRPr lang="ka-GE" dirty="0" smtClean="0"/>
          </a:p>
          <a:p>
            <a:pPr fontAlgn="ctr"/>
            <a:endParaRPr lang="ka-GE" dirty="0" smtClean="0"/>
          </a:p>
          <a:p>
            <a:pPr fontAlgn="ctr"/>
            <a:endParaRPr lang="ka-GE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 smtClean="0"/>
              <a:t>ნიკოლაძის სანაპირო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 smtClean="0"/>
              <a:t>წმ. ნინოს ქუჩის რეაბილიტაცია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 smtClean="0"/>
              <a:t>9 აპრილის ხეივანი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 smtClean="0"/>
              <a:t>ლოლუას ქუჩა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 smtClean="0"/>
              <a:t>თამარ </a:t>
            </a:r>
            <a:r>
              <a:rPr lang="ka-GE" sz="1200" dirty="0"/>
              <a:t>მეფის ქუჩა  რეაბილიტაცია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იერუსალიმის ქუჩის რეაბილიტაცია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ბერდიანსკის ქუჩის რეაბილიტაცია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ფაზისის ქუჩის რეაბილიტაცია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ბესიკის ქუჩის რეაბილიტაცია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ქორქიას ქუჩის და ქორქიას ჩიხის რეაბილიტაცია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მემედ აბაშიძე ქუჩის რეაბილიტაცია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შემაერთებლები ბესიკის-წმ გიორგის -აკაკის </a:t>
            </a:r>
            <a:r>
              <a:rPr lang="ka-GE" sz="1200" dirty="0" smtClean="0"/>
              <a:t>ქუჩის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 რეკვავას ქუჩის 0.7 კილომეტრიანი მონაკვეთის სარეაბილიტაციო სამუშაოები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 ჭავჭავაძის ქუჩის რეაბილიტაციის სამუშაოები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 აკაკის ქუჩის რეაბილიტაციის სამუშაოები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 წმინდა გიორგის ქუჩის რეაბილიტაციის სამუშაოები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ქალაქ ფოთში, 26 მაისის ქუჩის </a:t>
            </a:r>
            <a:r>
              <a:rPr lang="ka-GE" sz="1200" dirty="0" smtClean="0"/>
              <a:t>რეაბილიტაცია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ქალაქ ფოთში, წმინდა ნინოს ქუჩის </a:t>
            </a:r>
            <a:r>
              <a:rPr lang="ka-GE" sz="1200" dirty="0" smtClean="0"/>
              <a:t>რეაბილიტაცია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ქალაქ ფოთში, ქუჩების ორმული შეკეთების </a:t>
            </a:r>
            <a:r>
              <a:rPr lang="ka-GE" sz="1200" dirty="0" smtClean="0"/>
              <a:t>სამუშაოები</a:t>
            </a:r>
            <a:endParaRPr lang="en-US" sz="12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ka-GE" sz="1200" dirty="0"/>
              <a:t>ქალაქ ფოთში, მალანიას სახელობის სტადიონზე მისასვლელი გზის </a:t>
            </a:r>
            <a:r>
              <a:rPr lang="ka-GE" sz="1200" dirty="0" smtClean="0"/>
              <a:t>მოწყობა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-824" y="106564"/>
            <a:ext cx="7732223" cy="72386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281DB-0F40-4EEA-A21C-B6984D3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11" y="1520873"/>
            <a:ext cx="3241374" cy="2553439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ka-GE" sz="2200" b="0" dirty="0"/>
              <a:t/>
            </a:r>
            <a:br>
              <a:rPr lang="ka-GE" sz="2200" b="0" dirty="0"/>
            </a:br>
            <a:r>
              <a:rPr lang="ka-GE" sz="2200" b="0" dirty="0"/>
              <a:t/>
            </a:r>
            <a:br>
              <a:rPr lang="ka-GE" sz="2200" b="0" dirty="0"/>
            </a:br>
            <a:endParaRPr lang="ka-GE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5C453F-188E-4731-98F5-2C4DB8B1CC9B}"/>
              </a:ext>
            </a:extLst>
          </p:cNvPr>
          <p:cNvSpPr txBox="1">
            <a:spLocks/>
          </p:cNvSpPr>
          <p:nvPr/>
        </p:nvSpPr>
        <p:spPr>
          <a:xfrm>
            <a:off x="277063" y="106564"/>
            <a:ext cx="6345217" cy="69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2400" dirty="0" smtClean="0"/>
              <a:t>ინფრასტრუქტურული პროექტები</a:t>
            </a:r>
            <a:endParaRPr lang="ka-GE" sz="24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AC586A-53D9-4E89-88E6-8A6452DA2D4A}"/>
              </a:ext>
            </a:extLst>
          </p:cNvPr>
          <p:cNvSpPr txBox="1">
            <a:spLocks/>
          </p:cNvSpPr>
          <p:nvPr/>
        </p:nvSpPr>
        <p:spPr>
          <a:xfrm>
            <a:off x="8799621" y="1444471"/>
            <a:ext cx="3155356" cy="65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spc="-100" dirty="0">
              <a:solidFill>
                <a:srgbClr val="002F67"/>
              </a:solidFill>
              <a:latin typeface="BPG Nino Mtavruli" panose="02000506000000020004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01213" y="6311370"/>
            <a:ext cx="3705044" cy="36891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8684678" y="6146492"/>
            <a:ext cx="2451651" cy="209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000" b="1" dirty="0" smtClean="0"/>
              <a:t> </a:t>
            </a:r>
          </a:p>
          <a:p>
            <a:pPr algn="ctr"/>
            <a:r>
              <a:rPr lang="ka-GE" sz="1000" b="1" dirty="0" smtClean="0"/>
              <a:t>#</a:t>
            </a:r>
            <a:r>
              <a:rPr lang="ka-GE" sz="1800" b="1" dirty="0" smtClean="0"/>
              <a:t>ფოთისთვის</a:t>
            </a:r>
            <a:endParaRPr lang="en-US" sz="1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97576"/>
              </p:ext>
            </p:extLst>
          </p:nvPr>
        </p:nvGraphicFramePr>
        <p:xfrm>
          <a:off x="544394" y="1202482"/>
          <a:ext cx="6336668" cy="1025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67">
                  <a:extLst>
                    <a:ext uri="{9D8B030D-6E8A-4147-A177-3AD203B41FA5}">
                      <a16:colId xmlns:a16="http://schemas.microsoft.com/office/drawing/2014/main" val="1108452012"/>
                    </a:ext>
                  </a:extLst>
                </a:gridCol>
                <a:gridCol w="1584167">
                  <a:extLst>
                    <a:ext uri="{9D8B030D-6E8A-4147-A177-3AD203B41FA5}">
                      <a16:colId xmlns:a16="http://schemas.microsoft.com/office/drawing/2014/main" val="3544885256"/>
                    </a:ext>
                  </a:extLst>
                </a:gridCol>
                <a:gridCol w="1584167">
                  <a:extLst>
                    <a:ext uri="{9D8B030D-6E8A-4147-A177-3AD203B41FA5}">
                      <a16:colId xmlns:a16="http://schemas.microsoft.com/office/drawing/2014/main" val="3805451631"/>
                    </a:ext>
                  </a:extLst>
                </a:gridCol>
                <a:gridCol w="1584167">
                  <a:extLst>
                    <a:ext uri="{9D8B030D-6E8A-4147-A177-3AD203B41FA5}">
                      <a16:colId xmlns:a16="http://schemas.microsoft.com/office/drawing/2014/main" val="2149186126"/>
                    </a:ext>
                  </a:extLst>
                </a:gridCol>
              </a:tblGrid>
              <a:tr h="474107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პროექტის </a:t>
                      </a:r>
                      <a:r>
                        <a:rPr lang="ka-GE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დასახელება</a:t>
                      </a:r>
                      <a:endParaRPr lang="ka-GE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600" b="1" i="0" u="none" strike="noStrike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ქალი</a:t>
                      </a:r>
                      <a:endParaRPr lang="ka-GE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კაცი</a:t>
                      </a:r>
                      <a:endParaRPr lang="ka-GE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600" b="1" i="0" u="none" strike="noStrike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სულ (ბენეფიციარი)</a:t>
                      </a:r>
                      <a:endParaRPr lang="ka-GE" sz="160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40981"/>
                  </a:ext>
                </a:extLst>
              </a:tr>
              <a:tr h="529883">
                <a:tc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rgbClr val="000099"/>
                          </a:solidFill>
                        </a:rPr>
                        <a:t>გზები</a:t>
                      </a:r>
                    </a:p>
                    <a:p>
                      <a:pPr algn="ctr"/>
                      <a:r>
                        <a:rPr lang="ka-GE" sz="1200" b="1" dirty="0" smtClean="0">
                          <a:solidFill>
                            <a:srgbClr val="000099"/>
                          </a:solidFill>
                        </a:rPr>
                        <a:t>(46კმ/140კმ)</a:t>
                      </a: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Merriweather"/>
                        </a:rPr>
                        <a:t>57%</a:t>
                      </a:r>
                      <a:endParaRPr lang="ka-GE" sz="1800" b="0" i="0" u="none" strike="noStrike" dirty="0">
                        <a:solidFill>
                          <a:srgbClr val="000099"/>
                        </a:solidFill>
                        <a:effectLst/>
                        <a:latin typeface="Merriweather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Merriweather"/>
                        </a:rPr>
                        <a:t>43%</a:t>
                      </a:r>
                      <a:endParaRPr lang="ka-GE" sz="1800" b="0" i="0" u="none" strike="noStrike" dirty="0">
                        <a:solidFill>
                          <a:srgbClr val="000099"/>
                        </a:solidFill>
                        <a:effectLst/>
                        <a:latin typeface="Merriweather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Merriweather"/>
                        </a:rPr>
                        <a:t>47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Merriweather"/>
                        </a:rPr>
                        <a:t> 500</a:t>
                      </a:r>
                      <a:endParaRPr lang="ka-GE" sz="1800" b="0" i="0" u="none" strike="noStrike" dirty="0">
                        <a:solidFill>
                          <a:srgbClr val="000099"/>
                        </a:solidFill>
                        <a:effectLst/>
                        <a:latin typeface="Merriweather"/>
                      </a:endParaRPr>
                    </a:p>
                  </a:txBody>
                  <a:tcPr marL="7594" marR="7594" marT="7594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91047"/>
                  </a:ext>
                </a:extLst>
              </a:tr>
            </a:tbl>
          </a:graphicData>
        </a:graphic>
      </p:graphicFrame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1244843" y="6146492"/>
            <a:ext cx="661414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 smtClean="0">
                <a:solidFill>
                  <a:schemeClr val="bg1"/>
                </a:solidFill>
              </a:rPr>
              <a:t>2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4" y="4386439"/>
            <a:ext cx="1945588" cy="150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01" y="1277337"/>
            <a:ext cx="4809341" cy="2865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95" y="4467420"/>
            <a:ext cx="1849606" cy="13456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7" y="4413015"/>
            <a:ext cx="2025495" cy="147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0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824" y="106564"/>
            <a:ext cx="7732223" cy="72386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281DB-0F40-4EEA-A21C-B6984D3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11" y="1520873"/>
            <a:ext cx="3241374" cy="2553439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ka-GE" sz="2200" b="0" dirty="0"/>
              <a:t/>
            </a:r>
            <a:br>
              <a:rPr lang="ka-GE" sz="2200" b="0" dirty="0"/>
            </a:br>
            <a:r>
              <a:rPr lang="ka-GE" sz="2200" b="0" dirty="0"/>
              <a:t/>
            </a:r>
            <a:br>
              <a:rPr lang="ka-GE" sz="2200" b="0" dirty="0"/>
            </a:br>
            <a:endParaRPr lang="ka-GE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5C453F-188E-4731-98F5-2C4DB8B1CC9B}"/>
              </a:ext>
            </a:extLst>
          </p:cNvPr>
          <p:cNvSpPr txBox="1">
            <a:spLocks/>
          </p:cNvSpPr>
          <p:nvPr/>
        </p:nvSpPr>
        <p:spPr>
          <a:xfrm>
            <a:off x="277063" y="106564"/>
            <a:ext cx="6345217" cy="69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2400" dirty="0" smtClean="0">
                <a:solidFill>
                  <a:srgbClr val="3A516D"/>
                </a:solidFill>
              </a:rPr>
              <a:t>ინფრასტრუქტურული პროექტები</a:t>
            </a:r>
            <a:endParaRPr lang="ka-GE" sz="2400" dirty="0">
              <a:solidFill>
                <a:srgbClr val="3A516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2A32B9-6BB2-4D7A-B2A3-0C181B944C88}"/>
              </a:ext>
            </a:extLst>
          </p:cNvPr>
          <p:cNvSpPr/>
          <p:nvPr/>
        </p:nvSpPr>
        <p:spPr>
          <a:xfrm>
            <a:off x="7762759" y="106564"/>
            <a:ext cx="298579" cy="65737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49000"/>
                </a:schemeClr>
              </a:gs>
              <a:gs pos="100000">
                <a:schemeClr val="tx1">
                  <a:alpha val="47000"/>
                  <a:lumMod val="74000"/>
                  <a:lumOff val="2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66643" y="5534747"/>
            <a:ext cx="1264756" cy="1145537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AC586A-53D9-4E89-88E6-8A6452DA2D4A}"/>
              </a:ext>
            </a:extLst>
          </p:cNvPr>
          <p:cNvSpPr txBox="1">
            <a:spLocks/>
          </p:cNvSpPr>
          <p:nvPr/>
        </p:nvSpPr>
        <p:spPr>
          <a:xfrm>
            <a:off x="8799621" y="1444471"/>
            <a:ext cx="3155356" cy="65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spc="-100" dirty="0">
              <a:solidFill>
                <a:srgbClr val="002F67"/>
              </a:solidFill>
              <a:latin typeface="BPG Nino Mtavruli" panose="02000506000000020004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3" y="942381"/>
            <a:ext cx="1264756" cy="11455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01213" y="6311370"/>
            <a:ext cx="3705044" cy="36891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8684678" y="6146492"/>
            <a:ext cx="2451651" cy="209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000" b="1" dirty="0" smtClean="0"/>
              <a:t> </a:t>
            </a:r>
          </a:p>
          <a:p>
            <a:pPr algn="ctr"/>
            <a:r>
              <a:rPr lang="ka-GE" sz="1000" b="1" dirty="0" smtClean="0"/>
              <a:t>#</a:t>
            </a:r>
            <a:r>
              <a:rPr lang="ka-GE" sz="1800" b="1" dirty="0" smtClean="0"/>
              <a:t>ფოთისთვის</a:t>
            </a:r>
            <a:endParaRPr lang="en-US" sz="1000" b="1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0857391" y="6146492"/>
            <a:ext cx="679898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>
                <a:solidFill>
                  <a:schemeClr val="bg1"/>
                </a:solidFill>
              </a:rPr>
              <a:t>3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66285"/>
              </p:ext>
            </p:extLst>
          </p:nvPr>
        </p:nvGraphicFramePr>
        <p:xfrm>
          <a:off x="8201213" y="1798157"/>
          <a:ext cx="3705044" cy="3261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5044">
                  <a:extLst>
                    <a:ext uri="{9D8B030D-6E8A-4147-A177-3AD203B41FA5}">
                      <a16:colId xmlns:a16="http://schemas.microsoft.com/office/drawing/2014/main" val="1786730742"/>
                    </a:ext>
                  </a:extLst>
                </a:gridCol>
              </a:tblGrid>
              <a:tr h="548431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1" u="none" strike="noStrike" dirty="0">
                          <a:solidFill>
                            <a:srgbClr val="3A516D"/>
                          </a:solidFill>
                          <a:effectLst/>
                        </a:rPr>
                        <a:t>პროექტის დასახელება</a:t>
                      </a:r>
                      <a:endParaRPr lang="ka-GE" sz="1800" b="1" i="0" u="none" strike="noStrike" dirty="0">
                        <a:solidFill>
                          <a:srgbClr val="3A51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88310"/>
                  </a:ext>
                </a:extLst>
              </a:tr>
              <a:tr h="2713254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u="none" strike="noStrike" dirty="0">
                          <a:solidFill>
                            <a:srgbClr val="3A516D"/>
                          </a:solidFill>
                          <a:effectLst/>
                        </a:rPr>
                        <a:t>  </a:t>
                      </a:r>
                      <a:r>
                        <a:rPr lang="ka-GE" sz="1800" u="none" strike="noStrike" dirty="0" smtClean="0">
                          <a:solidFill>
                            <a:srgbClr val="3A516D"/>
                          </a:solidFill>
                          <a:effectLst/>
                        </a:rPr>
                        <a:t>მდინარე რიონზე ახალი ხიდის მშენებლობა დაიწყო</a:t>
                      </a:r>
                      <a:endParaRPr lang="ka-GE" sz="1800" b="0" i="0" u="none" strike="noStrike" dirty="0">
                        <a:solidFill>
                          <a:srgbClr val="3A51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558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0" y="1111292"/>
            <a:ext cx="7473164" cy="53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824" y="106564"/>
            <a:ext cx="7732223" cy="72386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281DB-0F40-4EEA-A21C-B6984D3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11" y="1520873"/>
            <a:ext cx="3241374" cy="2553439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ka-GE" sz="2200" b="0" dirty="0"/>
              <a:t/>
            </a:r>
            <a:br>
              <a:rPr lang="ka-GE" sz="2200" b="0" dirty="0"/>
            </a:br>
            <a:r>
              <a:rPr lang="ka-GE" sz="2200" b="0" dirty="0"/>
              <a:t/>
            </a:r>
            <a:br>
              <a:rPr lang="ka-GE" sz="2200" b="0" dirty="0"/>
            </a:br>
            <a:endParaRPr lang="ka-GE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5C453F-188E-4731-98F5-2C4DB8B1CC9B}"/>
              </a:ext>
            </a:extLst>
          </p:cNvPr>
          <p:cNvSpPr txBox="1">
            <a:spLocks/>
          </p:cNvSpPr>
          <p:nvPr/>
        </p:nvSpPr>
        <p:spPr>
          <a:xfrm>
            <a:off x="277063" y="106564"/>
            <a:ext cx="6345217" cy="69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2400" dirty="0" smtClean="0">
                <a:solidFill>
                  <a:srgbClr val="3A516D"/>
                </a:solidFill>
              </a:rPr>
              <a:t>წყალმომარაგება</a:t>
            </a:r>
            <a:endParaRPr lang="ka-GE" sz="2400" dirty="0">
              <a:solidFill>
                <a:srgbClr val="3A516D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AC586A-53D9-4E89-88E6-8A6452DA2D4A}"/>
              </a:ext>
            </a:extLst>
          </p:cNvPr>
          <p:cNvSpPr txBox="1">
            <a:spLocks/>
          </p:cNvSpPr>
          <p:nvPr/>
        </p:nvSpPr>
        <p:spPr>
          <a:xfrm>
            <a:off x="8799621" y="1444471"/>
            <a:ext cx="3155356" cy="65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spc="-100" dirty="0">
              <a:solidFill>
                <a:srgbClr val="002F67"/>
              </a:solidFill>
              <a:latin typeface="BPG Nino Mtavruli" panose="02000506000000020004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01213" y="6311370"/>
            <a:ext cx="3705044" cy="36891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8684678" y="6146492"/>
            <a:ext cx="2451651" cy="209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000" b="1" dirty="0" smtClean="0"/>
              <a:t> </a:t>
            </a:r>
          </a:p>
          <a:p>
            <a:pPr algn="ctr"/>
            <a:r>
              <a:rPr lang="ka-GE" sz="1000" b="1" dirty="0" smtClean="0"/>
              <a:t>#</a:t>
            </a:r>
            <a:r>
              <a:rPr lang="ka-GE" sz="1800" b="1" dirty="0" smtClean="0"/>
              <a:t>ფოთისთვის</a:t>
            </a:r>
            <a:endParaRPr lang="en-US" sz="1000" b="1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0857391" y="6146492"/>
            <a:ext cx="679898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 smtClean="0">
                <a:solidFill>
                  <a:schemeClr val="bg1"/>
                </a:solidFill>
              </a:rPr>
              <a:t>4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73042"/>
              </p:ext>
            </p:extLst>
          </p:nvPr>
        </p:nvGraphicFramePr>
        <p:xfrm>
          <a:off x="8201213" y="1798157"/>
          <a:ext cx="3705044" cy="1594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5044">
                  <a:extLst>
                    <a:ext uri="{9D8B030D-6E8A-4147-A177-3AD203B41FA5}">
                      <a16:colId xmlns:a16="http://schemas.microsoft.com/office/drawing/2014/main" val="1786730742"/>
                    </a:ext>
                  </a:extLst>
                </a:gridCol>
              </a:tblGrid>
              <a:tr h="264990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1" u="none" strike="noStrike" dirty="0">
                          <a:solidFill>
                            <a:srgbClr val="3A516D"/>
                          </a:solidFill>
                          <a:effectLst/>
                        </a:rPr>
                        <a:t>პროექტის დასახელება</a:t>
                      </a:r>
                      <a:endParaRPr lang="ka-GE" sz="1800" b="1" i="0" u="none" strike="noStrike" dirty="0">
                        <a:solidFill>
                          <a:srgbClr val="3A51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88310"/>
                  </a:ext>
                </a:extLst>
              </a:tr>
              <a:tr h="1310989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u="none" strike="noStrike" dirty="0">
                          <a:solidFill>
                            <a:srgbClr val="3A516D"/>
                          </a:solidFill>
                          <a:effectLst/>
                        </a:rPr>
                        <a:t>  </a:t>
                      </a:r>
                      <a:r>
                        <a:rPr lang="ka-GE" sz="1800" u="none" strike="noStrike" dirty="0" smtClean="0">
                          <a:solidFill>
                            <a:srgbClr val="3A516D"/>
                          </a:solidFill>
                          <a:effectLst/>
                        </a:rPr>
                        <a:t>24 საათიანი წყალმომარაგებით</a:t>
                      </a:r>
                      <a:r>
                        <a:rPr lang="ka-GE" sz="1800" u="none" strike="noStrike" baseline="0" dirty="0" smtClean="0">
                          <a:solidFill>
                            <a:srgbClr val="3A516D"/>
                          </a:solidFill>
                          <a:effectLst/>
                        </a:rPr>
                        <a:t> მოსახლეობის </a:t>
                      </a:r>
                      <a:r>
                        <a:rPr lang="ka-GE" sz="1800" b="0" i="0" u="none" strike="noStrike" dirty="0" smtClean="0">
                          <a:solidFill>
                            <a:srgbClr val="3A516D"/>
                          </a:solidFill>
                          <a:effectLst/>
                          <a:latin typeface="Calibri" panose="020F0502020204030204" pitchFamily="34" charset="0"/>
                        </a:rPr>
                        <a:t>99% სარგებლობს</a:t>
                      </a:r>
                      <a:endParaRPr lang="ka-GE" sz="1800" b="0" i="0" u="none" strike="noStrike" dirty="0">
                        <a:solidFill>
                          <a:srgbClr val="3A51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558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5" y="1026883"/>
            <a:ext cx="5380363" cy="357816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27814"/>
              </p:ext>
            </p:extLst>
          </p:nvPr>
        </p:nvGraphicFramePr>
        <p:xfrm>
          <a:off x="277063" y="4922607"/>
          <a:ext cx="6903861" cy="156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16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402114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340039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2217392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81091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ქალი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კაცი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სულ (ბენეფიციარი)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r>
                        <a:rPr lang="ka-GE" sz="1600" b="1" dirty="0" smtClean="0">
                          <a:solidFill>
                            <a:srgbClr val="000099"/>
                          </a:solidFill>
                        </a:rPr>
                        <a:t>წყალმომარაგება</a:t>
                      </a:r>
                      <a:endParaRPr lang="en-US" sz="1600" b="1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47025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3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824" y="106564"/>
            <a:ext cx="7732223" cy="72386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281DB-0F40-4EEA-A21C-B6984D3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11" y="1520873"/>
            <a:ext cx="3241374" cy="2553439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ka-GE" sz="2200" b="0" dirty="0"/>
              <a:t/>
            </a:r>
            <a:br>
              <a:rPr lang="ka-GE" sz="2200" b="0" dirty="0"/>
            </a:br>
            <a:r>
              <a:rPr lang="ka-GE" sz="2200" b="0" dirty="0"/>
              <a:t/>
            </a:r>
            <a:br>
              <a:rPr lang="ka-GE" sz="2200" b="0" dirty="0"/>
            </a:br>
            <a:endParaRPr lang="ka-GE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5C453F-188E-4731-98F5-2C4DB8B1CC9B}"/>
              </a:ext>
            </a:extLst>
          </p:cNvPr>
          <p:cNvSpPr txBox="1">
            <a:spLocks/>
          </p:cNvSpPr>
          <p:nvPr/>
        </p:nvSpPr>
        <p:spPr>
          <a:xfrm>
            <a:off x="277063" y="106564"/>
            <a:ext cx="6345217" cy="698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2400" dirty="0" smtClean="0">
                <a:solidFill>
                  <a:srgbClr val="3A516D"/>
                </a:solidFill>
              </a:rPr>
              <a:t>წყალარინება</a:t>
            </a:r>
            <a:endParaRPr lang="ka-GE" sz="2400" dirty="0">
              <a:solidFill>
                <a:srgbClr val="3A516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0626" y="5678360"/>
            <a:ext cx="1264756" cy="1145537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3AC586A-53D9-4E89-88E6-8A6452DA2D4A}"/>
              </a:ext>
            </a:extLst>
          </p:cNvPr>
          <p:cNvSpPr txBox="1">
            <a:spLocks/>
          </p:cNvSpPr>
          <p:nvPr/>
        </p:nvSpPr>
        <p:spPr>
          <a:xfrm>
            <a:off x="8799621" y="1444471"/>
            <a:ext cx="3155356" cy="65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rgbClr val="58595B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spc="-100" dirty="0">
              <a:solidFill>
                <a:srgbClr val="002F67"/>
              </a:solidFill>
              <a:latin typeface="BPG Nino Mtavruli" panose="02000506000000020004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" y="912050"/>
            <a:ext cx="1264756" cy="11455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01213" y="6311370"/>
            <a:ext cx="3705044" cy="36891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8684678" y="6146492"/>
            <a:ext cx="2451651" cy="209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000" b="1" dirty="0" smtClean="0"/>
              <a:t> </a:t>
            </a:r>
          </a:p>
          <a:p>
            <a:pPr algn="ctr"/>
            <a:r>
              <a:rPr lang="ka-GE" sz="1000" b="1" dirty="0" smtClean="0"/>
              <a:t>#</a:t>
            </a:r>
            <a:r>
              <a:rPr lang="ka-GE" sz="1800" b="1" dirty="0" smtClean="0"/>
              <a:t>ფოთისთვის</a:t>
            </a:r>
            <a:endParaRPr lang="en-US" sz="1000" b="1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0857391" y="6146492"/>
            <a:ext cx="679898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>
                <a:solidFill>
                  <a:schemeClr val="bg1"/>
                </a:solidFill>
              </a:rPr>
              <a:t>5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67197"/>
              </p:ext>
            </p:extLst>
          </p:nvPr>
        </p:nvGraphicFramePr>
        <p:xfrm>
          <a:off x="4638863" y="1318222"/>
          <a:ext cx="6898426" cy="2059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8426">
                  <a:extLst>
                    <a:ext uri="{9D8B030D-6E8A-4147-A177-3AD203B41FA5}">
                      <a16:colId xmlns:a16="http://schemas.microsoft.com/office/drawing/2014/main" val="1786730742"/>
                    </a:ext>
                  </a:extLst>
                </a:gridCol>
              </a:tblGrid>
              <a:tr h="503486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1" u="none" strike="noStrike" dirty="0">
                          <a:solidFill>
                            <a:srgbClr val="3A516D"/>
                          </a:solidFill>
                          <a:effectLst/>
                        </a:rPr>
                        <a:t>პროექტის დასახელება</a:t>
                      </a:r>
                      <a:endParaRPr lang="ka-GE" sz="1800" b="1" i="0" u="none" strike="noStrike" dirty="0">
                        <a:solidFill>
                          <a:srgbClr val="3A51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88310"/>
                  </a:ext>
                </a:extLst>
              </a:tr>
              <a:tr h="1556171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u="none" strike="noStrike" dirty="0" smtClean="0">
                          <a:solidFill>
                            <a:srgbClr val="3A516D"/>
                          </a:solidFill>
                          <a:effectLst/>
                        </a:rPr>
                        <a:t>მიმდინარეობს ქალაქ </a:t>
                      </a:r>
                      <a:r>
                        <a:rPr lang="ka-GE" sz="1800" u="none" strike="noStrike" dirty="0" smtClean="0">
                          <a:solidFill>
                            <a:srgbClr val="3A516D"/>
                          </a:solidFill>
                          <a:effectLst/>
                        </a:rPr>
                        <a:t>ფოთში</a:t>
                      </a:r>
                      <a:r>
                        <a:rPr lang="ka-GE" sz="1800" u="none" strike="noStrike" baseline="0" dirty="0" smtClean="0">
                          <a:solidFill>
                            <a:srgbClr val="3A516D"/>
                          </a:solidFill>
                          <a:effectLst/>
                        </a:rPr>
                        <a:t> </a:t>
                      </a:r>
                      <a:r>
                        <a:rPr lang="ka-GE" sz="1800" u="none" strike="noStrike" dirty="0" smtClean="0">
                          <a:solidFill>
                            <a:srgbClr val="3A516D"/>
                          </a:solidFill>
                          <a:effectLst/>
                        </a:rPr>
                        <a:t>ახალი </a:t>
                      </a:r>
                      <a:r>
                        <a:rPr lang="ka-GE" sz="1800" u="none" strike="noStrike" dirty="0" smtClean="0">
                          <a:solidFill>
                            <a:srgbClr val="3A516D"/>
                          </a:solidFill>
                          <a:effectLst/>
                        </a:rPr>
                        <a:t>სატუმბი </a:t>
                      </a:r>
                      <a:r>
                        <a:rPr lang="ka-GE" sz="1800" u="none" strike="noStrike" dirty="0" smtClean="0">
                          <a:solidFill>
                            <a:srgbClr val="3A516D"/>
                          </a:solidFill>
                          <a:effectLst/>
                        </a:rPr>
                        <a:t>სადგურებისა</a:t>
                      </a:r>
                      <a:r>
                        <a:rPr lang="ka-GE" sz="1800" u="none" strike="noStrike" baseline="0" dirty="0" smtClean="0">
                          <a:solidFill>
                            <a:srgbClr val="3A516D"/>
                          </a:solidFill>
                          <a:effectLst/>
                        </a:rPr>
                        <a:t> და წყალარინების სისტემის </a:t>
                      </a:r>
                      <a:r>
                        <a:rPr lang="ka-GE" sz="1800" u="none" strike="noStrike" dirty="0" smtClean="0">
                          <a:solidFill>
                            <a:srgbClr val="3A516D"/>
                          </a:solidFill>
                          <a:effectLst/>
                        </a:rPr>
                        <a:t>მშენებლობა</a:t>
                      </a:r>
                      <a:endParaRPr lang="ka-GE" sz="1800" b="0" i="0" u="none" strike="noStrike" dirty="0">
                        <a:solidFill>
                          <a:srgbClr val="3A516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558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2" y="3911366"/>
            <a:ext cx="3796486" cy="267798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5485"/>
              </p:ext>
            </p:extLst>
          </p:nvPr>
        </p:nvGraphicFramePr>
        <p:xfrm>
          <a:off x="4633428" y="4203680"/>
          <a:ext cx="6903861" cy="16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16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402114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340039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2217392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81091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ქალი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კაცი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სულ (ბენეფიციარი)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r>
                        <a:rPr lang="ka-GE" sz="1600" b="1" dirty="0" smtClean="0">
                          <a:solidFill>
                            <a:srgbClr val="000099"/>
                          </a:solidFill>
                        </a:rPr>
                        <a:t>სატუმბი </a:t>
                      </a:r>
                      <a:r>
                        <a:rPr lang="ka-GE" sz="1600" b="1" dirty="0" smtClean="0">
                          <a:solidFill>
                            <a:srgbClr val="000099"/>
                          </a:solidFill>
                        </a:rPr>
                        <a:t>სადგურები</a:t>
                      </a:r>
                      <a:r>
                        <a:rPr lang="ka-GE" sz="1600" b="1" baseline="0" dirty="0" smtClean="0">
                          <a:solidFill>
                            <a:srgbClr val="000099"/>
                          </a:solidFill>
                        </a:rPr>
                        <a:t> და წყალარინება</a:t>
                      </a:r>
                      <a:endParaRPr lang="en-US" sz="1600" b="1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53%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47%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47 500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" y="1247346"/>
            <a:ext cx="3773835" cy="22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E629DD-C3D4-4BCC-9353-011F455B2E73}"/>
              </a:ext>
            </a:extLst>
          </p:cNvPr>
          <p:cNvSpPr/>
          <p:nvPr/>
        </p:nvSpPr>
        <p:spPr>
          <a:xfrm>
            <a:off x="0" y="-13981"/>
            <a:ext cx="12237624" cy="6863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93759" y="49648"/>
            <a:ext cx="1264756" cy="11455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608" y="5644395"/>
            <a:ext cx="1264756" cy="11455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10"/>
            <a:ext cx="1264756" cy="1145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2868" y="5704005"/>
            <a:ext cx="1264756" cy="11455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33" y="1172967"/>
            <a:ext cx="2923936" cy="192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1626137" y="6145025"/>
            <a:ext cx="292445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>
                <a:solidFill>
                  <a:schemeClr val="bg1"/>
                </a:solidFill>
              </a:rPr>
              <a:t>6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4256" y="6089511"/>
            <a:ext cx="9862205" cy="588584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4727691" y="6104616"/>
            <a:ext cx="2451651" cy="268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000" b="1" dirty="0" smtClean="0"/>
              <a:t/>
            </a:r>
            <a:br>
              <a:rPr lang="ka-GE" sz="1000" b="1" dirty="0" smtClean="0"/>
            </a:br>
            <a:r>
              <a:rPr lang="ka-GE" sz="1000" b="1" dirty="0" smtClean="0"/>
              <a:t>#ფოთისთვის</a:t>
            </a:r>
            <a:endParaRPr lang="en-US" sz="1000" b="1" dirty="0"/>
          </a:p>
        </p:txBody>
      </p:sp>
      <p:sp>
        <p:nvSpPr>
          <p:cNvPr id="28" name="Rectangle 27"/>
          <p:cNvSpPr/>
          <p:nvPr/>
        </p:nvSpPr>
        <p:spPr>
          <a:xfrm>
            <a:off x="1145540" y="123349"/>
            <a:ext cx="9900922" cy="697909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BF252AE-B6D0-423A-8FA9-CBD8DC84CB9E}"/>
              </a:ext>
            </a:extLst>
          </p:cNvPr>
          <p:cNvSpPr txBox="1">
            <a:spLocks/>
          </p:cNvSpPr>
          <p:nvPr/>
        </p:nvSpPr>
        <p:spPr>
          <a:xfrm>
            <a:off x="4198954" y="157994"/>
            <a:ext cx="4157372" cy="663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1800" dirty="0"/>
              <a:t>ინფრასტრუქტურული პროექტები 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71565"/>
              </p:ext>
            </p:extLst>
          </p:nvPr>
        </p:nvGraphicFramePr>
        <p:xfrm>
          <a:off x="1392033" y="4334858"/>
          <a:ext cx="9443403" cy="168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089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937865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923403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3033046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932086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chemeClr val="bg1"/>
                          </a:solidFill>
                        </a:rPr>
                        <a:t>ქალი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chemeClr val="bg1"/>
                          </a:solidFill>
                        </a:rPr>
                        <a:t>კაცი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chemeClr val="bg1"/>
                          </a:solidFill>
                        </a:rPr>
                        <a:t>სულ (ბენეფიციარი)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r>
                        <a:rPr lang="ka-GE" sz="1600" b="1" smtClean="0">
                          <a:solidFill>
                            <a:srgbClr val="000099"/>
                          </a:solidFill>
                        </a:rPr>
                        <a:t>საცურაო</a:t>
                      </a:r>
                      <a:r>
                        <a:rPr lang="ka-GE" sz="1600" b="1" baseline="0" smtClean="0">
                          <a:solidFill>
                            <a:srgbClr val="000099"/>
                          </a:solidFill>
                        </a:rPr>
                        <a:t> აუზი</a:t>
                      </a:r>
                      <a:endParaRPr lang="en-US" sz="1600" b="1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38%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62%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2381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48" y="1154444"/>
            <a:ext cx="2651891" cy="194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95" y="1154444"/>
            <a:ext cx="2921604" cy="194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1346408" y="3328701"/>
            <a:ext cx="9384791" cy="793166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rgbClr val="000099"/>
                </a:solidFill>
              </a:rPr>
              <a:t>დასრულდა მრავალფუნქციური </a:t>
            </a:r>
            <a:r>
              <a:rPr lang="ka-GE" dirty="0">
                <a:solidFill>
                  <a:srgbClr val="000099"/>
                </a:solidFill>
              </a:rPr>
              <a:t>სპორტული კომპლექსის და  საცურაო აუზის </a:t>
            </a:r>
            <a:r>
              <a:rPr lang="ka-GE" dirty="0" smtClean="0">
                <a:solidFill>
                  <a:srgbClr val="000099"/>
                </a:solidFill>
              </a:rPr>
              <a:t>მშენებლობა, ღირებულება შეადგენს </a:t>
            </a:r>
            <a:r>
              <a:rPr lang="ka-GE" b="1" dirty="0" smtClean="0">
                <a:solidFill>
                  <a:srgbClr val="000099"/>
                </a:solidFill>
              </a:rPr>
              <a:t>14 500 000 ლარს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E629DD-C3D4-4BCC-9353-011F455B2E73}"/>
              </a:ext>
            </a:extLst>
          </p:cNvPr>
          <p:cNvSpPr/>
          <p:nvPr/>
        </p:nvSpPr>
        <p:spPr>
          <a:xfrm>
            <a:off x="0" y="-16123"/>
            <a:ext cx="12237624" cy="6863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93759" y="49648"/>
            <a:ext cx="1264756" cy="11455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608" y="5644395"/>
            <a:ext cx="1264756" cy="11455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10"/>
            <a:ext cx="1264756" cy="1145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72868" y="5704005"/>
            <a:ext cx="1264756" cy="1145537"/>
          </a:xfrm>
          <a:prstGeom prst="rect">
            <a:avLst/>
          </a:prstGeom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1626137" y="6145025"/>
            <a:ext cx="292445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>
                <a:solidFill>
                  <a:schemeClr val="bg1"/>
                </a:solidFill>
              </a:rPr>
              <a:t>7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5" y="3183266"/>
            <a:ext cx="2529715" cy="14246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87" y="1264757"/>
            <a:ext cx="4851926" cy="263084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92027" y="84876"/>
            <a:ext cx="8585448" cy="697909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BF252AE-B6D0-423A-8FA9-CBD8DC84CB9E}"/>
              </a:ext>
            </a:extLst>
          </p:cNvPr>
          <p:cNvSpPr txBox="1">
            <a:spLocks/>
          </p:cNvSpPr>
          <p:nvPr/>
        </p:nvSpPr>
        <p:spPr>
          <a:xfrm>
            <a:off x="4294011" y="85360"/>
            <a:ext cx="4157372" cy="663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F67"/>
                </a:solidFill>
                <a:latin typeface="BPG Nino Mtavruli" panose="02000506000000020004" pitchFamily="50" charset="0"/>
                <a:ea typeface="+mj-ea"/>
                <a:cs typeface="+mj-cs"/>
              </a:defRPr>
            </a:lvl1pPr>
          </a:lstStyle>
          <a:p>
            <a:r>
              <a:rPr lang="ka-GE" sz="1800" dirty="0"/>
              <a:t>ინფრასტრუქტურული პროექტები 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10770"/>
              </p:ext>
            </p:extLst>
          </p:nvPr>
        </p:nvGraphicFramePr>
        <p:xfrm>
          <a:off x="164697" y="1394737"/>
          <a:ext cx="6219779" cy="156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926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1997678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810919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ქალი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კაცი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სულ (ბენეფიციარი)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r>
                        <a:rPr lang="ka-GE" sz="1600" b="1" dirty="0" smtClean="0">
                          <a:solidFill>
                            <a:srgbClr val="000099"/>
                          </a:solidFill>
                        </a:rPr>
                        <a:t>მინი </a:t>
                      </a:r>
                      <a:r>
                        <a:rPr lang="ka-GE" sz="1600" b="1" dirty="0" smtClean="0">
                          <a:solidFill>
                            <a:srgbClr val="000099"/>
                          </a:solidFill>
                        </a:rPr>
                        <a:t>მოდნები</a:t>
                      </a:r>
                      <a:endParaRPr lang="en-US" sz="1600" b="1" dirty="0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15%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85%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12 000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7915"/>
              </p:ext>
            </p:extLst>
          </p:nvPr>
        </p:nvGraphicFramePr>
        <p:xfrm>
          <a:off x="5880800" y="4182081"/>
          <a:ext cx="6219779" cy="156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926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1997678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810919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ქალი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კაცი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smtClean="0">
                          <a:solidFill>
                            <a:srgbClr val="000099"/>
                          </a:solidFill>
                        </a:rPr>
                        <a:t>სულ (ბენეფიციარი)</a:t>
                      </a:r>
                      <a:endParaRPr lang="en-US" sz="16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750981">
                <a:tc>
                  <a:txBody>
                    <a:bodyPr/>
                    <a:lstStyle/>
                    <a:p>
                      <a:r>
                        <a:rPr lang="ka-GE" sz="1600" b="1" smtClean="0">
                          <a:solidFill>
                            <a:srgbClr val="000099"/>
                          </a:solidFill>
                        </a:rPr>
                        <a:t>ცენტრალური პარკი</a:t>
                      </a:r>
                      <a:endParaRPr lang="en-US" sz="1600" b="1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53%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47%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1600" dirty="0" smtClean="0">
                          <a:solidFill>
                            <a:srgbClr val="000099"/>
                          </a:solidFill>
                        </a:rPr>
                        <a:t>47</a:t>
                      </a:r>
                      <a:r>
                        <a:rPr lang="ka-GE" sz="1600" baseline="0" dirty="0" smtClean="0">
                          <a:solidFill>
                            <a:srgbClr val="000099"/>
                          </a:solidFill>
                        </a:rPr>
                        <a:t> 500</a:t>
                      </a:r>
                      <a:endParaRPr lang="en-US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5" y="4798989"/>
            <a:ext cx="2688108" cy="185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1" y="3183267"/>
            <a:ext cx="2257545" cy="14246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1" y="4834556"/>
            <a:ext cx="2257545" cy="172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2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46608"/>
            <a:ext cx="12192000" cy="6858000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6C78E-4056-4674-96FF-47CDB6CF4DBC}"/>
              </a:ext>
            </a:extLst>
          </p:cNvPr>
          <p:cNvSpPr/>
          <p:nvPr/>
        </p:nvSpPr>
        <p:spPr>
          <a:xfrm>
            <a:off x="6644559" y="3291472"/>
            <a:ext cx="5214231" cy="307572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dirty="0" smtClean="0">
                <a:solidFill>
                  <a:srgbClr val="002F67"/>
                </a:solidFill>
              </a:rPr>
              <a:t> </a:t>
            </a:r>
            <a:endParaRPr lang="en-US" dirty="0">
              <a:solidFill>
                <a:srgbClr val="002F67"/>
              </a:solidFill>
            </a:endParaRPr>
          </a:p>
          <a:p>
            <a:endParaRPr lang="ka-GE" dirty="0">
              <a:solidFill>
                <a:srgbClr val="002F6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F72C8B-5558-4072-A3BE-568DF3FC5371}"/>
              </a:ext>
            </a:extLst>
          </p:cNvPr>
          <p:cNvSpPr/>
          <p:nvPr/>
        </p:nvSpPr>
        <p:spPr>
          <a:xfrm>
            <a:off x="60919" y="6243222"/>
            <a:ext cx="12070162" cy="568170"/>
          </a:xfrm>
          <a:prstGeom prst="rect">
            <a:avLst/>
          </a:prstGeom>
          <a:solidFill>
            <a:srgbClr val="F5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b" anchorCtr="0"/>
          <a:lstStyle/>
          <a:p>
            <a:pPr algn="ctr"/>
            <a:endParaRPr lang="en-US" sz="2800" b="1" dirty="0">
              <a:solidFill>
                <a:srgbClr val="002F67"/>
              </a:solidFill>
              <a:latin typeface="BPG Nino Mtavruli" panose="02000506000000020004" pitchFamily="50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216B1A-3770-4DEA-BCE1-3638AEB679BA}"/>
              </a:ext>
            </a:extLst>
          </p:cNvPr>
          <p:cNvSpPr txBox="1">
            <a:spLocks/>
          </p:cNvSpPr>
          <p:nvPr/>
        </p:nvSpPr>
        <p:spPr>
          <a:xfrm>
            <a:off x="4896293" y="6318681"/>
            <a:ext cx="2399414" cy="417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700" kern="1200" spc="100" baseline="0">
                <a:solidFill>
                  <a:srgbClr val="002F6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2000" b="1" dirty="0" smtClean="0"/>
              <a:t>#ფოთისთვის</a:t>
            </a:r>
            <a:endParaRPr lang="en-US" sz="2000" b="1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22F060B-DC25-4A20-AF8C-783CD17261B2}"/>
              </a:ext>
            </a:extLst>
          </p:cNvPr>
          <p:cNvSpPr txBox="1">
            <a:spLocks/>
          </p:cNvSpPr>
          <p:nvPr/>
        </p:nvSpPr>
        <p:spPr>
          <a:xfrm>
            <a:off x="11353800" y="6169796"/>
            <a:ext cx="292445" cy="71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3600" dirty="0">
                <a:solidFill>
                  <a:schemeClr val="bg1"/>
                </a:solidFill>
              </a:rPr>
              <a:t>8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5115" y="4509255"/>
            <a:ext cx="445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საგანმანათლებლო ინფრასტრუქტურა</a:t>
            </a:r>
            <a:endParaRPr lang="ka-GE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57058"/>
              </p:ext>
            </p:extLst>
          </p:nvPr>
        </p:nvGraphicFramePr>
        <p:xfrm>
          <a:off x="60919" y="3092038"/>
          <a:ext cx="6795012" cy="307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406">
                  <a:extLst>
                    <a:ext uri="{9D8B030D-6E8A-4147-A177-3AD203B41FA5}">
                      <a16:colId xmlns:a16="http://schemas.microsoft.com/office/drawing/2014/main" val="266170866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490326756"/>
                    </a:ext>
                  </a:extLst>
                </a:gridCol>
                <a:gridCol w="1651978">
                  <a:extLst>
                    <a:ext uri="{9D8B030D-6E8A-4147-A177-3AD203B41FA5}">
                      <a16:colId xmlns:a16="http://schemas.microsoft.com/office/drawing/2014/main" val="9774925"/>
                    </a:ext>
                  </a:extLst>
                </a:gridCol>
                <a:gridCol w="1698753">
                  <a:extLst>
                    <a:ext uri="{9D8B030D-6E8A-4147-A177-3AD203B41FA5}">
                      <a16:colId xmlns:a16="http://schemas.microsoft.com/office/drawing/2014/main" val="1051282734"/>
                    </a:ext>
                  </a:extLst>
                </a:gridCol>
              </a:tblGrid>
              <a:tr h="89678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mtClean="0">
                          <a:solidFill>
                            <a:srgbClr val="000099"/>
                          </a:solidFill>
                        </a:rPr>
                        <a:t>ქალი</a:t>
                      </a:r>
                      <a:endParaRPr lang="en-US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mtClean="0">
                          <a:solidFill>
                            <a:srgbClr val="000099"/>
                          </a:solidFill>
                        </a:rPr>
                        <a:t>კაცი</a:t>
                      </a:r>
                      <a:endParaRPr lang="en-US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mtClean="0">
                          <a:solidFill>
                            <a:srgbClr val="000099"/>
                          </a:solidFill>
                        </a:rPr>
                        <a:t>სულ (ბენეფიციარი)</a:t>
                      </a:r>
                      <a:endParaRPr lang="en-US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solidFill>
                      <a:srgbClr val="F5D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238325"/>
                  </a:ext>
                </a:extLst>
              </a:tr>
              <a:tr h="641075">
                <a:tc>
                  <a:txBody>
                    <a:bodyPr/>
                    <a:lstStyle/>
                    <a:p>
                      <a:r>
                        <a:rPr lang="ka-GE" b="1" smtClean="0">
                          <a:solidFill>
                            <a:srgbClr val="000099"/>
                          </a:solidFill>
                        </a:rPr>
                        <a:t>ბაღები</a:t>
                      </a:r>
                      <a:endParaRPr lang="en-US" b="1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0099"/>
                          </a:solidFill>
                        </a:rPr>
                        <a:t>48%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0099"/>
                          </a:solidFill>
                        </a:rPr>
                        <a:t>52%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0099"/>
                          </a:solidFill>
                        </a:rPr>
                        <a:t>457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0847"/>
                  </a:ext>
                </a:extLst>
              </a:tr>
              <a:tr h="641075">
                <a:tc>
                  <a:txBody>
                    <a:bodyPr/>
                    <a:lstStyle/>
                    <a:p>
                      <a:r>
                        <a:rPr lang="ka-GE" b="1" smtClean="0">
                          <a:solidFill>
                            <a:srgbClr val="000099"/>
                          </a:solidFill>
                        </a:rPr>
                        <a:t>სკოლები</a:t>
                      </a:r>
                      <a:endParaRPr lang="en-US" b="1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0099"/>
                          </a:solidFill>
                        </a:rPr>
                        <a:t>49%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0099"/>
                          </a:solidFill>
                        </a:rPr>
                        <a:t>51%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0099"/>
                          </a:solidFill>
                        </a:rPr>
                        <a:t>1062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22807"/>
                  </a:ext>
                </a:extLst>
              </a:tr>
              <a:tr h="896787">
                <a:tc>
                  <a:txBody>
                    <a:bodyPr/>
                    <a:lstStyle/>
                    <a:p>
                      <a:r>
                        <a:rPr lang="ka-GE" b="1" smtClean="0">
                          <a:solidFill>
                            <a:srgbClr val="000099"/>
                          </a:solidFill>
                        </a:rPr>
                        <a:t>სამხატვრო სასწავლებელი</a:t>
                      </a:r>
                      <a:endParaRPr lang="en-US" b="1">
                        <a:solidFill>
                          <a:srgbClr val="0000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0099"/>
                          </a:solidFill>
                        </a:rPr>
                        <a:t>60%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0099"/>
                          </a:solidFill>
                        </a:rPr>
                        <a:t>40%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rgbClr val="000099"/>
                          </a:solidFill>
                        </a:rPr>
                        <a:t>75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85200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54" y="466974"/>
            <a:ext cx="2745417" cy="21114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4" y="456231"/>
            <a:ext cx="2792881" cy="2111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2" r="56871"/>
          <a:stretch/>
        </p:blipFill>
        <p:spPr>
          <a:xfrm>
            <a:off x="7980939" y="450348"/>
            <a:ext cx="2700262" cy="21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461</Words>
  <Application>Microsoft Office PowerPoint</Application>
  <PresentationFormat>Widescreen</PresentationFormat>
  <Paragraphs>186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BPG Arial</vt:lpstr>
      <vt:lpstr>BPG Nino Mtavruli</vt:lpstr>
      <vt:lpstr>Calibri</vt:lpstr>
      <vt:lpstr>Calibri Light</vt:lpstr>
      <vt:lpstr>Merriweather</vt:lpstr>
      <vt:lpstr>Sylfaen</vt:lpstr>
      <vt:lpstr>Office Theme</vt:lpstr>
      <vt:lpstr>PowerPoint Presentation</vt:lpstr>
      <vt:lpstr>განხორციელებული სამუშაოები: </vt:lpstr>
      <vt:lpstr>  </vt:lpstr>
      <vt:lpstr>  </vt:lpstr>
      <vt:lpstr>  </vt:lpstr>
      <vt:lpstr>  </vt:lpstr>
      <vt:lpstr>PowerPoint Presentation</vt:lpstr>
      <vt:lpstr>PowerPoint Presentation</vt:lpstr>
      <vt:lpstr>PowerPoint Presentation</vt:lpstr>
      <vt:lpstr>  </vt:lpstr>
      <vt:lpstr>  </vt:lpstr>
      <vt:lpstr>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111</cp:revision>
  <dcterms:created xsi:type="dcterms:W3CDTF">2022-07-23T11:37:36Z</dcterms:created>
  <dcterms:modified xsi:type="dcterms:W3CDTF">2023-03-27T07:33:09Z</dcterms:modified>
</cp:coreProperties>
</file>